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7" r:id="rId5"/>
    <p:sldId id="258" r:id="rId6"/>
    <p:sldId id="489" r:id="rId7"/>
    <p:sldId id="490" r:id="rId8"/>
    <p:sldId id="491" r:id="rId9"/>
    <p:sldId id="492" r:id="rId10"/>
    <p:sldId id="494" r:id="rId11"/>
    <p:sldId id="495" r:id="rId12"/>
    <p:sldId id="496" r:id="rId13"/>
    <p:sldId id="497" r:id="rId14"/>
    <p:sldId id="523" r:id="rId15"/>
    <p:sldId id="493" r:id="rId16"/>
    <p:sldId id="524" r:id="rId17"/>
    <p:sldId id="525" r:id="rId18"/>
    <p:sldId id="526" r:id="rId19"/>
    <p:sldId id="528" r:id="rId20"/>
    <p:sldId id="529" r:id="rId21"/>
    <p:sldId id="530" r:id="rId22"/>
    <p:sldId id="522" r:id="rId23"/>
    <p:sldId id="498" r:id="rId24"/>
    <p:sldId id="508" r:id="rId25"/>
    <p:sldId id="509" r:id="rId26"/>
    <p:sldId id="510" r:id="rId27"/>
    <p:sldId id="499" r:id="rId28"/>
    <p:sldId id="504" r:id="rId29"/>
    <p:sldId id="505" r:id="rId30"/>
    <p:sldId id="506" r:id="rId31"/>
    <p:sldId id="507" r:id="rId32"/>
    <p:sldId id="515" r:id="rId33"/>
    <p:sldId id="516" r:id="rId34"/>
    <p:sldId id="517" r:id="rId35"/>
    <p:sldId id="500" r:id="rId36"/>
    <p:sldId id="503" r:id="rId37"/>
    <p:sldId id="518" r:id="rId38"/>
    <p:sldId id="519" r:id="rId39"/>
    <p:sldId id="520" r:id="rId40"/>
    <p:sldId id="521" r:id="rId41"/>
    <p:sldId id="501" r:id="rId42"/>
    <p:sldId id="511" r:id="rId43"/>
    <p:sldId id="512" r:id="rId44"/>
    <p:sldId id="513" r:id="rId45"/>
    <p:sldId id="502" r:id="rId46"/>
    <p:sldId id="514" r:id="rId47"/>
    <p:sldId id="314" r:id="rId48"/>
  </p:sldIdLst>
  <p:sldSz cx="12192000" cy="6858000"/>
  <p:notesSz cx="6858000" cy="9144000"/>
  <p:embeddedFontLst>
    <p:embeddedFont>
      <p:font typeface="KoPubWorldDotum" panose="020B0600000101010101" charset="-127"/>
      <p:regular r:id="rId51"/>
      <p:bold r:id="rId52"/>
    </p:embeddedFont>
    <p:embeddedFont>
      <p:font typeface="KoPubWorldDotum_Pro Bold" panose="020B0600000101010101" charset="-127"/>
      <p:bold r:id="rId53"/>
    </p:embeddedFont>
    <p:embeddedFont>
      <p:font typeface="KoPubWorldDotum_Pro Light" panose="020B0600000101010101" charset="-127"/>
      <p:regular r:id="rId54"/>
    </p:embeddedFont>
    <p:embeddedFont>
      <p:font typeface="Cambria Math" panose="02040503050406030204" pitchFamily="18" charset="0"/>
      <p:regular r:id="rId55"/>
    </p:embeddedFont>
    <p:embeddedFont>
      <p:font typeface="Forte" panose="03060902040502070203" pitchFamily="66" charset="0"/>
      <p:regular r:id="rId56"/>
    </p:embeddedFont>
    <p:embeddedFont>
      <p:font typeface="KoPubWorld돋움체 Bold" panose="00000800000000000000" pitchFamily="2" charset="-127"/>
      <p:bold r:id="rId57"/>
    </p:embeddedFont>
    <p:embeddedFont>
      <p:font typeface="KoPubWorld돋움체 Light" panose="00000300000000000000" pitchFamily="2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에스코어 드림 4 Regular" panose="020B0503030302020204" pitchFamily="34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5753"/>
    <a:srgbClr val="1370C0"/>
    <a:srgbClr val="DF4542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5986"/>
  </p:normalViewPr>
  <p:slideViewPr>
    <p:cSldViewPr snapToGrid="0">
      <p:cViewPr varScale="1">
        <p:scale>
          <a:sx n="62" d="100"/>
          <a:sy n="62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86FF9A-CBB1-40F2-ABD2-71DD0F0E40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59BCC9-0792-44A9-87AC-FE0B1115AE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7B4F5-393E-4374-A758-13A99A97524C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219EA8-D85F-4DAE-98E9-D6E67EDAAF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1647FD-6DFC-4D61-9DDE-F8E82A7288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75BCF-14F1-4AE9-8CD5-4279AD456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890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2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62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67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24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424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776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97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8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4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33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04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194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114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82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9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87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860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33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299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91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92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20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564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05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22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444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46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9925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25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53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32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76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0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28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4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3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33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4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4F519-423C-4CDD-B9BC-9A3A015E2DD4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A7AD-3234-4550-9794-905F8A42C10A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E65C-1B0E-4D9F-8863-B0ADE570F746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0E386-1D82-448A-9098-C5BA559DC3B0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C759-F03F-48D3-B3FA-2C687F7CDF62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F520-7D2A-4AFC-B067-9A32265293E7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AFF7-5521-442D-A201-B98A8D32AECB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C576-FF20-4F9B-BE32-793206F21BFB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32ACD-DF17-446A-A371-BC94EF03D366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29229-F675-4463-B80F-F08EFD874848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D3D35-85DC-4A16-8569-2E56D42D3777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DFEE0-49AD-4A4B-85D7-4C455F866E30}" type="datetime1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6219047" y="2362430"/>
            <a:ext cx="5439553" cy="3246208"/>
            <a:chOff x="6219047" y="2414945"/>
            <a:chExt cx="5439553" cy="32462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60355" y="4953267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6219047" y="2414945"/>
              <a:ext cx="5439553" cy="2277546"/>
              <a:chOff x="6219047" y="2683103"/>
              <a:chExt cx="5439553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6724109" y="4006542"/>
                <a:ext cx="493449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3. </a:t>
                </a:r>
                <a:r>
                  <a:rPr kumimoji="1" lang="ko-KR" altLang="en-US" sz="28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분류</a:t>
                </a:r>
                <a:r>
                  <a:rPr kumimoji="1" lang="en-US" altLang="ko-KR" sz="28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(Classification)</a:t>
                </a:r>
              </a:p>
              <a:p>
                <a:pPr algn="r"/>
                <a:r>
                  <a:rPr kumimoji="1" lang="en-US" altLang="en-US" sz="2800" dirty="0">
                    <a:latin typeface="KoPubWorldDotum" pitchFamily="2" charset="-127"/>
                    <a:ea typeface="KoPubWorldDotum" pitchFamily="2" charset="-127"/>
                    <a:cs typeface="KoPubWorldDotum" pitchFamily="2" charset="-127"/>
                  </a:rPr>
                  <a:t>Chapter 4. </a:t>
                </a:r>
                <a:r>
                  <a:rPr kumimoji="1" lang="ko-KR" altLang="en-US" sz="2800" dirty="0">
                    <a:latin typeface="KoPubWorldDotum" pitchFamily="2" charset="-127"/>
                    <a:ea typeface="KoPubWorldDotum" pitchFamily="2" charset="-127"/>
                    <a:cs typeface="KoPubWorldDotum" pitchFamily="2" charset="-127"/>
                  </a:rPr>
                  <a:t>모델 훈련</a:t>
                </a:r>
                <a:endParaRPr kumimoji="1" lang="ko-Kore-KR" altLang="en-US" sz="2800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성능 측정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7CF2D-7E1F-49B7-964D-7A5C8436875F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[3]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정밀도와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재현율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AE9FF-B2D1-4064-80C5-0761F8FFD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816654"/>
            <a:ext cx="9749650" cy="1612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D018AC-A0FF-49B3-9B51-89312274FE7F}"/>
                  </a:ext>
                </a:extLst>
              </p:cNvPr>
              <p:cNvSpPr txBox="1"/>
              <p:nvPr/>
            </p:nvSpPr>
            <p:spPr>
              <a:xfrm>
                <a:off x="670603" y="3508176"/>
                <a:ext cx="10646896" cy="584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𝐹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점수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=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정밀도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+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재현율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조화 평균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(harmonic mean)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D018AC-A0FF-49B3-9B51-89312274F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3508176"/>
                <a:ext cx="10646896" cy="584647"/>
              </a:xfrm>
              <a:prstGeom prst="rect">
                <a:avLst/>
              </a:prstGeom>
              <a:blipFill>
                <a:blip r:embed="rId4"/>
                <a:stretch>
                  <a:fillRect l="-114" b="-22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5D752A-90E7-45A3-BED0-C15C96799F64}"/>
                  </a:ext>
                </a:extLst>
              </p:cNvPr>
              <p:cNvSpPr txBox="1"/>
              <p:nvPr/>
            </p:nvSpPr>
            <p:spPr>
              <a:xfrm>
                <a:off x="2037262" y="4276617"/>
                <a:ext cx="7913577" cy="1013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정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밀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도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재</m:t>
                                  </m:r>
                                  <m:r>
                                    <a:rPr lang="ko-KR" altLang="en-US" sz="2000" i="1" smtClean="0">
                                      <a:latin typeface="Cambria Math" panose="02040503050406030204" pitchFamily="18" charset="0"/>
                                    </a:rPr>
                                    <m:t>현</m:t>
                                  </m:r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율</m:t>
                                  </m:r>
                                </m:e>
                              </m:d>
                            </m:den>
                          </m:f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=2∗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정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밀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도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재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현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율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정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밀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도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재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현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율</m:t>
                              </m:r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5D752A-90E7-45A3-BED0-C15C96799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62" y="4276617"/>
                <a:ext cx="7913577" cy="1013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392E3334-E9C6-4137-8BBA-987BB37E6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59" y="5474409"/>
            <a:ext cx="8056399" cy="101399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C6A90-BE6E-464B-8C7A-6BEC3557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5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성능 측정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7CF2D-7E1F-49B7-964D-7A5C8436875F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[3]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정밀도와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재현율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D018AC-A0FF-49B3-9B51-89312274FE7F}"/>
                  </a:ext>
                </a:extLst>
              </p:cNvPr>
              <p:cNvSpPr txBox="1"/>
              <p:nvPr/>
            </p:nvSpPr>
            <p:spPr>
              <a:xfrm>
                <a:off x="670603" y="1816655"/>
                <a:ext cx="10646896" cy="1697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정</m:t>
                    </m:r>
                  </m:oMath>
                </a14:m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밀도와 재현율은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trade-off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관계를 가진다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임곗값을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올리면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?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재현율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DOWN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정밀도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UP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임곗값을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내리면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?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재현율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UP      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정밀도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DOWN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D018AC-A0FF-49B3-9B51-89312274F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816655"/>
                <a:ext cx="10646896" cy="1697581"/>
              </a:xfrm>
              <a:prstGeom prst="rect">
                <a:avLst/>
              </a:prstGeom>
              <a:blipFill>
                <a:blip r:embed="rId3"/>
                <a:stretch>
                  <a:fillRect l="-859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85198DA-7AE2-4A49-99AF-795529A03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369" y="1489753"/>
            <a:ext cx="5365484" cy="15135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AA329A-74F6-47D2-BE8C-619460826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186" y="3559345"/>
            <a:ext cx="6655628" cy="3204966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DE4FE02-205B-40C4-8F31-8254AB49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8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다중 분류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5015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다중 분류기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(multiclass classifier)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 이상의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혈액형 분류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MNIST 0~9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숫자 각각 식별</a:t>
            </a:r>
            <a:endParaRPr lang="en-US" altLang="ko-KR" sz="240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OvR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(one-versus-the-rest)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분류기의 결정 점수 중에서 가장 높은 클래스로 선택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OvO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(one-versus-one)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조합마다 이진 분류기를 훈련시키는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e.g. 0/1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구별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0/2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구별 등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클래스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N(N-1)/2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분류기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02B483-FE18-476F-8D68-6AA03D5B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다중 분류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OvR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(one-versus-the-rest)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분류기의 결정 점수 중에서 가장 높은 클래스로 선택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608F25-6B07-452E-A7E0-A8AA3AA1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2312301"/>
            <a:ext cx="7116168" cy="8764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23BBD9-1E0A-421D-8ACB-554FD384F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35" y="3266504"/>
            <a:ext cx="7716327" cy="1752845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3D0AE96-F32F-4E5A-9839-694291B6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4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다중 분류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OvO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(one-versus-one)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조합마다 이진 분류기를 훈련시키는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1D67F5-D74E-46C8-9F86-99418A39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2312301"/>
            <a:ext cx="7582958" cy="11622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AFF132-2162-49E9-B898-DDCEF427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3" y="3429000"/>
            <a:ext cx="4620270" cy="905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772D58-94DD-46B2-A34C-F59AA45EC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03" y="4289572"/>
            <a:ext cx="4563112" cy="9240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2271FA-83FF-486F-BF42-DDD286EFC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03" y="5152862"/>
            <a:ext cx="8106906" cy="62873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2BA5E4-E147-472A-9221-F6444ECBA368}"/>
              </a:ext>
            </a:extLst>
          </p:cNvPr>
          <p:cNvSpPr/>
          <p:nvPr/>
        </p:nvSpPr>
        <p:spPr>
          <a:xfrm>
            <a:off x="613445" y="3952953"/>
            <a:ext cx="485890" cy="381048"/>
          </a:xfrm>
          <a:prstGeom prst="rect">
            <a:avLst/>
          </a:prstGeom>
          <a:noFill/>
          <a:ln w="38100">
            <a:solidFill>
              <a:srgbClr val="FC57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994648-E243-407F-8794-C04D2699F9E6}"/>
              </a:ext>
            </a:extLst>
          </p:cNvPr>
          <p:cNvSpPr/>
          <p:nvPr/>
        </p:nvSpPr>
        <p:spPr>
          <a:xfrm>
            <a:off x="5047928" y="5418587"/>
            <a:ext cx="485890" cy="381048"/>
          </a:xfrm>
          <a:prstGeom prst="rect">
            <a:avLst/>
          </a:prstGeom>
          <a:noFill/>
          <a:ln w="38100">
            <a:solidFill>
              <a:srgbClr val="FC57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DD6B9A59-0562-4CFA-93B7-C3D72E8E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65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다중 레이블 분류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샘플에 여러 개의 클래스를 출력해야 하는 경우에 사용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Covid: Will your pet need a coronavirus vaccine? - BBC News">
            <a:extLst>
              <a:ext uri="{FF2B5EF4-FFF2-40B4-BE49-F238E27FC236}">
                <a16:creationId xmlns:a16="http://schemas.microsoft.com/office/drawing/2014/main" id="{044785A0-0CEF-4DF2-918B-62C8E3E1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2140928"/>
            <a:ext cx="4347573" cy="24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678C56-C85D-42EA-808D-16884287E69E}"/>
              </a:ext>
            </a:extLst>
          </p:cNvPr>
          <p:cNvSpPr/>
          <p:nvPr/>
        </p:nvSpPr>
        <p:spPr>
          <a:xfrm>
            <a:off x="1705510" y="2199280"/>
            <a:ext cx="1263721" cy="174599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E30F29-D465-4883-94DE-844C1739CEA2}"/>
              </a:ext>
            </a:extLst>
          </p:cNvPr>
          <p:cNvSpPr/>
          <p:nvPr/>
        </p:nvSpPr>
        <p:spPr>
          <a:xfrm>
            <a:off x="3143893" y="2533370"/>
            <a:ext cx="1263720" cy="1278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0CA16-AF73-4004-93E0-AB67D562D6D1}"/>
              </a:ext>
            </a:extLst>
          </p:cNvPr>
          <p:cNvSpPr txBox="1"/>
          <p:nvPr/>
        </p:nvSpPr>
        <p:spPr>
          <a:xfrm>
            <a:off x="5417263" y="2140928"/>
            <a:ext cx="5997497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개와 고양이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고양이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처럼 이진 꼬리표 여러 개가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배열의 형태를 띠어야 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--&gt; [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고양이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] = [1, 1]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 경우에 해당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02CA6-115A-450C-B222-F2C7F59A1BC6}"/>
              </a:ext>
            </a:extLst>
          </p:cNvPr>
          <p:cNvSpPr txBox="1"/>
          <p:nvPr/>
        </p:nvSpPr>
        <p:spPr>
          <a:xfrm>
            <a:off x="777004" y="4763366"/>
            <a:ext cx="5997497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Alice, Cindy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있는 사진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[Alice, Bob, Cindy] = [1, 0, 1]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6AF0D53-D891-422F-A258-E994E486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8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다중 레이블 분류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892490-4AE6-4CFC-B043-6B2860CA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37" y="2573513"/>
            <a:ext cx="6650529" cy="2012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F33243-B201-4AE0-B743-9154025434B2}"/>
              </a:ext>
            </a:extLst>
          </p:cNvPr>
          <p:cNvSpPr txBox="1"/>
          <p:nvPr/>
        </p:nvSpPr>
        <p:spPr>
          <a:xfrm>
            <a:off x="6429053" y="35388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이미지에 두 개의 타겟 테이블이 담긴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y_multilabel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37545-0BBF-404B-BB76-FFBF1B88E6D2}"/>
              </a:ext>
            </a:extLst>
          </p:cNvPr>
          <p:cNvSpPr txBox="1"/>
          <p:nvPr/>
        </p:nvSpPr>
        <p:spPr>
          <a:xfrm>
            <a:off x="6429053" y="4004896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KNeighborsClassifier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인스턴스 만들고</a:t>
            </a:r>
            <a:b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타깃 배열 사용하여 훈련시킨다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37E6F7-34B0-47EE-B554-D6F37B2AD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41" y="4702991"/>
            <a:ext cx="3473592" cy="5031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CA251B-1FE9-4405-AF21-1B1BF017E298}"/>
              </a:ext>
            </a:extLst>
          </p:cNvPr>
          <p:cNvSpPr txBox="1"/>
          <p:nvPr/>
        </p:nvSpPr>
        <p:spPr>
          <a:xfrm>
            <a:off x="749141" y="1267991"/>
            <a:ext cx="10763567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 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숫자가 큰 값인가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( 7, 8, 9)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       ii)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숫자가 홀수인가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( 1, 3, 5, 7, 9)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8B60873-DF77-443D-940E-BE514C6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14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893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3.7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다중 출력 분류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CA251B-1FE9-4405-AF21-1B1BF017E298}"/>
              </a:ext>
            </a:extLst>
          </p:cNvPr>
          <p:cNvSpPr txBox="1"/>
          <p:nvPr/>
        </p:nvSpPr>
        <p:spPr>
          <a:xfrm>
            <a:off x="749141" y="1076450"/>
            <a:ext cx="10763567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출력 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(multioutput classification)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레이블 분류에서 한 레이블이 다중 클래스가 될 수 있도록 일반화한 것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값을 두 개 이상 가질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이미지에서 잡음 제거하기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잡음이 많은 숫자 이미지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깨끗한 숫자 이미지</a:t>
            </a:r>
            <a:endParaRPr lang="en-US" altLang="ko-KR" sz="2400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3CD78-CC44-45EE-ACF1-4ED0E4D37F57}"/>
              </a:ext>
            </a:extLst>
          </p:cNvPr>
          <p:cNvSpPr txBox="1"/>
          <p:nvPr/>
        </p:nvSpPr>
        <p:spPr>
          <a:xfrm>
            <a:off x="4435868" y="4482092"/>
            <a:ext cx="6097712" cy="142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개는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255 x 255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픽셀이고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픽셀당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0~255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값 중 하나를 갖는다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출력 분류 시스템에 해당한다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7241C-1886-44C6-9F93-81AB33AD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8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893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3.7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다중 출력 분류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2A2432-B262-4116-BDC7-F41D2A56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347893"/>
            <a:ext cx="6411220" cy="17052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321E4C-5CCF-48BC-A4EB-0DB3A6C78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394" y="1133419"/>
            <a:ext cx="3986366" cy="19684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AFAC8C-F552-432B-9AEA-BCE48CC42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" y="4051471"/>
            <a:ext cx="6563641" cy="9621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6A4A96-79FA-4772-BCF8-C7B1F3C24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804" y="3726166"/>
            <a:ext cx="1535664" cy="1612768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AEECCE39-D9AF-4279-8BAD-4102006E9532}"/>
              </a:ext>
            </a:extLst>
          </p:cNvPr>
          <p:cNvSpPr/>
          <p:nvPr/>
        </p:nvSpPr>
        <p:spPr>
          <a:xfrm>
            <a:off x="8239874" y="3205535"/>
            <a:ext cx="606175" cy="595901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C6971A3-C4C6-4913-B195-C36E3AC6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75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2904758" cy="4395133"/>
            <a:chOff x="593574" y="850681"/>
            <a:chExt cx="2904758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154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4.1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선형 회귀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24673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4.2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경사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하강법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154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4.4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학습 곡선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4.6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로지스틱 회귀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2154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4.3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다항 회귀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C6D5B2-2119-409F-AB45-55CD6327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6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3321539" cy="4395133"/>
            <a:chOff x="593574" y="850681"/>
            <a:chExt cx="3321539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1879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3.1 MNIST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31967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3.2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이진 분류기 훈련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154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3.4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다중 분류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31967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3.6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다중 레이블 분류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2154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3.3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성능 측정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2884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3.7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다중 출력 분류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F5716D-7AFA-4451-9A4C-F6D83D32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선형 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특성의 가중치 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(weighted sum)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편향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(bias)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더해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(hypothesis)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2F916-B80A-44C7-B2AD-401B56F8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14" y="2410922"/>
            <a:ext cx="4420217" cy="7049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A858BE-4527-4D69-AEAE-48363206B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514" y="3250411"/>
            <a:ext cx="2353003" cy="628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14704C-D3EF-40AF-8033-713B0E6CE0DC}"/>
                  </a:ext>
                </a:extLst>
              </p:cNvPr>
              <p:cNvSpPr txBox="1"/>
              <p:nvPr/>
            </p:nvSpPr>
            <p:spPr>
              <a:xfrm>
                <a:off x="1173514" y="4054158"/>
                <a:ext cx="10646896" cy="1976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2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</a:t>
                </a:r>
                <a:r>
                  <a:rPr lang="ko-KR" altLang="en-US" sz="20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예측값</a:t>
                </a:r>
                <a:endPara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𝑛</m:t>
                    </m:r>
                  </m:oMath>
                </a14:m>
                <a:r>
                  <a:rPr lang="en-US" altLang="ko-KR" sz="2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</a:t>
                </a:r>
                <a:r>
                  <a:rPr lang="ko-KR" altLang="en-US" sz="2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특성의 수</a:t>
                </a:r>
                <a:endPara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</a:t>
                </a:r>
                <a:r>
                  <a:rPr lang="en-US" altLang="ko-KR" sz="20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i</a:t>
                </a:r>
                <a:r>
                  <a:rPr lang="ko-KR" altLang="en-US" sz="2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번째 </a:t>
                </a:r>
                <a:r>
                  <a:rPr lang="ko-KR" altLang="en-US" sz="20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특성값</a:t>
                </a:r>
                <a:endPara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j</a:t>
                </a:r>
                <a:r>
                  <a:rPr lang="ko-KR" altLang="en-US" sz="2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번째 모델 파라미터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14704C-D3EF-40AF-8033-713B0E6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514" y="4054158"/>
                <a:ext cx="10646896" cy="1976054"/>
              </a:xfrm>
              <a:prstGeom prst="rect">
                <a:avLst/>
              </a:prstGeom>
              <a:blipFill>
                <a:blip r:embed="rId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658E06-EF5F-4767-8393-D95EB9B7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915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선형 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3767154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 방정식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(normal equation)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 함수를 최소화하는 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θ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미지수로 하는 방정식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해석적 방법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2D7C0-3ED0-41AD-A791-13A7BC40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956" y="5041932"/>
            <a:ext cx="2915057" cy="733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534CD3-1E85-4C61-950C-77BA7261B78C}"/>
              </a:ext>
            </a:extLst>
          </p:cNvPr>
          <p:cNvSpPr txBox="1"/>
          <p:nvPr/>
        </p:nvSpPr>
        <p:spPr>
          <a:xfrm>
            <a:off x="670603" y="115422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선형회귀 모델에서의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MSE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비용함수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3C16A2-7B33-418C-A956-75672513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612" y="1950061"/>
            <a:ext cx="4791744" cy="88594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A5975-7DC0-4B4D-8837-FB26B171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2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선형 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75324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 방정식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(normal equation)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2D7C0-3ED0-41AD-A791-13A7BC40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956" y="1815847"/>
            <a:ext cx="2915057" cy="733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6A56A0-4E18-4939-B539-98158128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3" y="3927574"/>
            <a:ext cx="7716327" cy="762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4762DE-5114-4E5D-AA54-D418823B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81" y="2814552"/>
            <a:ext cx="4734586" cy="1228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032CB2-6C60-4A37-B84F-DF5DE6F69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81" y="4694443"/>
            <a:ext cx="2562583" cy="9240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FF8F56-6EC6-4DEE-A9F9-EF7B4BE07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518" y="1378372"/>
            <a:ext cx="4191723" cy="266507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17639-4814-4961-8DBA-D0BD43FA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9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선형 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75324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Scikit-learn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이용한 선형 회귀 모델 만들기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B13C41-222C-4A32-9AFF-00A58B51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1775553"/>
            <a:ext cx="6887536" cy="23053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83253C-E5BC-4CC0-8799-C7890DD55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3" y="4396576"/>
            <a:ext cx="9080341" cy="12131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60DBD8-897D-4456-888F-B850BC6E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76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경사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하강법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 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(loss function)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최소화하기 위해 반복해서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조정해나가는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해법을 찾을 수 있는 일반적인 최적화 알고리즘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파라미터 벡터에 대해 비용함수의 현재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감소하는 방향으로 진행한다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(learning rate)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스텝의 크기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작으면 반복횟수 증가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36D95A-64E5-4EDB-BF83-D47661AB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291" y="3340319"/>
            <a:ext cx="5249008" cy="328658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611BD-F325-4D5E-979D-D5489F33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150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경사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하강법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0A186-D199-4B42-A90B-9BC8F336A2FC}"/>
              </a:ext>
            </a:extLst>
          </p:cNvPr>
          <p:cNvSpPr txBox="1"/>
          <p:nvPr/>
        </p:nvSpPr>
        <p:spPr>
          <a:xfrm>
            <a:off x="1850491" y="5022335"/>
            <a:ext cx="301368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작은 경우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E8E10D-5D1B-412F-B90C-875F1D26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5" y="2178726"/>
            <a:ext cx="5229955" cy="2829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1C7FE2-A175-4D34-A6E2-35DF28409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465" y="2164436"/>
            <a:ext cx="5229955" cy="2857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9D7050-407B-4A9A-ABA2-029220CA14E1}"/>
              </a:ext>
            </a:extLst>
          </p:cNvPr>
          <p:cNvSpPr txBox="1"/>
          <p:nvPr/>
        </p:nvSpPr>
        <p:spPr>
          <a:xfrm>
            <a:off x="7116602" y="5022335"/>
            <a:ext cx="301368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큰 경우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8159A1-E4E0-4A98-9C2F-B5D80322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85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경사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하강법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13D74-CE70-4E13-8514-0EC32FBD4504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비용함수가 매끈한 그릇 모양인 것은 아님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패인 곳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산마루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평지 모양 등 경우의 수는 무한함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이에 따라 </a:t>
            </a:r>
            <a:r>
              <a:rPr lang="ko-KR" altLang="en-US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전역 최솟값</a:t>
            </a:r>
            <a:r>
              <a:rPr lang="en-US" altLang="ko-KR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(global minimum)</a:t>
            </a:r>
            <a:r>
              <a:rPr lang="ko-KR" altLang="en-US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보다 덜 좋은</a:t>
            </a:r>
            <a:br>
              <a:rPr lang="en-US" altLang="ko-KR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지역 최솟값</a:t>
            </a:r>
            <a:r>
              <a:rPr lang="en-US" altLang="ko-KR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(local minimum)</a:t>
            </a:r>
            <a:r>
              <a:rPr lang="ko-KR" altLang="en-US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수렴할 가능성이 존재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선형회귀에 한해서는 비용 함수가 전체 구간에서 볼록 함수임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두 점을 선택해도 곡선을 가로지르는 경우는 존재하지 않음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전역 최솟값에 수렴함이 보장되는 경우에 해당한다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97685-2CE1-4FE9-904B-6786816D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512" y="494874"/>
            <a:ext cx="3985163" cy="23179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C8B9FE-4BB7-4F43-8745-3F2DFF18C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950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경사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하강법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13D74-CE70-4E13-8514-0EC32FBD4504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경사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모델 파라미터에 대해 비용 함수의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편도함수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(partial derivative)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그레디언트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벡터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(gradient vector)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5BF67D-65BE-49F7-9C54-8768DC19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83" y="2924651"/>
            <a:ext cx="5029902" cy="981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F4BA71-C105-4384-81AA-87D87D8DA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193" y="3757283"/>
            <a:ext cx="5132126" cy="287820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BF644B-5783-40D0-89C9-F18DEA1E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941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경사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하강법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13D74-CE70-4E13-8514-0EC32FBD4504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경사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 descent step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07A9ED-30F2-4D77-93AD-FAF3D031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56" y="2312301"/>
            <a:ext cx="3991532" cy="771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F579BB-52F8-40EB-B033-7116B54AF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3" y="3083934"/>
            <a:ext cx="5732391" cy="22915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370428-965F-43B6-96A0-32C355D97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527" y="4413436"/>
            <a:ext cx="5829361" cy="221346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D2ACB6-1307-40A5-8F5D-BCE8D540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8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경사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하강법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13D74-CE70-4E13-8514-0EC32FBD4504}"/>
              </a:ext>
            </a:extLst>
          </p:cNvPr>
          <p:cNvSpPr txBox="1"/>
          <p:nvPr/>
        </p:nvSpPr>
        <p:spPr>
          <a:xfrm>
            <a:off x="670602" y="1095875"/>
            <a:ext cx="12054455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 스텝에서 한 개의 샘플을 부작위로 선택하고 그 하나의 샘플에 대한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반복에서 다루는 데이터의 양이 적기 때문에 속도가 빠르다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무작위적이므로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불안정하다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초기에는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높게 잡는다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.(for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빠른 수렴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지역 최솟값에 빠지지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X)</a:t>
            </a:r>
          </a:p>
          <a:p>
            <a:pPr lvl="3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점차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작게 줄여 전역 최솟값에 도달하도록 유도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담금질 기법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43442C-D000-483C-BFEC-72917ABB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49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884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3.1 MNIST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미국 고등학생과 인구조사국 직원에 의해 만들어진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손글씨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숫자 이미지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70000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여개의 데이터셋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분야에서 학습용으로 많이 쓰이는 데이터셋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Scikit-Learn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아래 코드를 통해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내려받을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FF8CDD-F906-4D59-8E57-71D758B73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3368265"/>
            <a:ext cx="6011114" cy="590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212A08-3D3C-4012-9E51-F08C64B701FE}"/>
              </a:ext>
            </a:extLst>
          </p:cNvPr>
          <p:cNvSpPr txBox="1"/>
          <p:nvPr/>
        </p:nvSpPr>
        <p:spPr>
          <a:xfrm>
            <a:off x="670603" y="4009602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dictionary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data, target,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feature_names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DESCR, …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70,000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이미지에 대해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784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85437-CBE2-4CFF-96F7-E0BCB5923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5198952"/>
            <a:ext cx="7249537" cy="14670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BEAA8B-D656-4FDE-87D5-B81784D4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경사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하강법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13D74-CE70-4E13-8514-0EC32FBD4504}"/>
              </a:ext>
            </a:extLst>
          </p:cNvPr>
          <p:cNvSpPr txBox="1"/>
          <p:nvPr/>
        </p:nvSpPr>
        <p:spPr>
          <a:xfrm>
            <a:off x="670602" y="1095875"/>
            <a:ext cx="12054455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48EF92-CF32-4D4E-BE15-CD00678D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61" y="1680522"/>
            <a:ext cx="8572477" cy="492641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E2C1824-2AD9-433E-A7EA-27D39B43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894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경사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하강법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13D74-CE70-4E13-8514-0EC32FBD4504}"/>
              </a:ext>
            </a:extLst>
          </p:cNvPr>
          <p:cNvSpPr txBox="1"/>
          <p:nvPr/>
        </p:nvSpPr>
        <p:spPr>
          <a:xfrm>
            <a:off x="670602" y="1095875"/>
            <a:ext cx="12054455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Scikit-learn, </a:t>
            </a:r>
            <a:r>
              <a:rPr lang="en-US" altLang="ko-KR" sz="2400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SGDRegressor</a:t>
            </a:r>
            <a:r>
              <a:rPr lang="en-US" altLang="ko-KR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endParaRPr lang="en-US" altLang="ko-KR" sz="2400" dirty="0">
              <a:solidFill>
                <a:srgbClr val="00B0F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D8C655-C7A7-42AC-8DE6-8727DD9A7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2312301"/>
            <a:ext cx="10183646" cy="1162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77C2A8-6354-4400-B0D6-B96E43D33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2" y="3627116"/>
            <a:ext cx="6401693" cy="809738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289E4D7-E118-4F63-BC55-BA58D325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65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다항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다항 회귀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(polynomial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regression)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다항식 형태의 회귀기법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 Scikit-learn,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PolynomialFeatures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C94D6-242A-4B2C-9D52-78008255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2924651"/>
            <a:ext cx="10096838" cy="209851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2D9393-D315-4226-9393-0E5AFC50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147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다항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다항 회귀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(polynomial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regression)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F68130-E1DE-4F98-8C46-11F628B7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1864480"/>
            <a:ext cx="8885755" cy="13718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138072-84BD-4E44-A51F-62E84A0B8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3444210"/>
            <a:ext cx="4665799" cy="30441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2D20BA-8659-455D-83A8-CB886F360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00077"/>
            <a:ext cx="4801082" cy="313245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240E3E-4194-44E3-B0D1-3327E891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7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학습 곡선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고차 다항 회귀일수록 보통의 선형회귀에 비해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훨씬 더 훈련 데이터에 잘 맞추려 하는 경향을 보인다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B1A3E7-A549-495F-AC66-D217C308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370653"/>
            <a:ext cx="6138526" cy="3928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5A065A-3258-4DD7-AED9-5715D6D7744C}"/>
              </a:ext>
            </a:extLst>
          </p:cNvPr>
          <p:cNvSpPr txBox="1"/>
          <p:nvPr/>
        </p:nvSpPr>
        <p:spPr>
          <a:xfrm>
            <a:off x="6989209" y="2398016"/>
            <a:ext cx="4887358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romanL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 다항식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과소적합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(under-fitting)</a:t>
            </a: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300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 다항식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과대적합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(over-fitting)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53B167-2DF5-4A23-8C47-4BF87C20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414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학습 곡선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2072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곡선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(learning curve)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X: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훈련 세트 크기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Y: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훈련세트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검증세트의 모델 성능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질문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어떻게 이 곡선을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도출시키는가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세트에서 서브 세트의 크기를 달리하여 여러 번 훈련시켜 도출함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244829-648A-45CF-9917-C17ABB49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65" y="3162053"/>
            <a:ext cx="7088142" cy="21769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E04D51-93ED-4561-9C1A-B5165106C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3" b="-1"/>
          <a:stretch/>
        </p:blipFill>
        <p:spPr>
          <a:xfrm>
            <a:off x="783617" y="5270825"/>
            <a:ext cx="7628872" cy="1197032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2274337-8BA2-47CE-A7DC-6FA1F6B5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17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학습 곡선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F0DA7-0914-4103-B325-B94E747C0924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과소적합 사례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1~2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데이터에서는 완벽하게 작동함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곡선이 어느 정도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평편해질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때까지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오차는 계속하여 상승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세트에 샘플이 추가되어도 이후에는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이상 평균 오차가 달라지지 않음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곡선이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수평한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구간을 형성한 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높은 오차에서 머물러 있음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D3C689-B4EC-4C68-8180-769194E2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86" y="2031714"/>
            <a:ext cx="4470338" cy="2794572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DD2C331A-1A73-4287-9E37-5F44370D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348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학습 곡선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F0DA7-0914-4103-B325-B94E747C0924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과대적합 사례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데이터의 오차가 이전보다 낮아짐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곡선 사이의 공간이 존재한다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데이터에서의 모델 성능이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검증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데이터에서보다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현저히 좋다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과대적합 모델의 특성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더 큰 훈련세트를 사용하면 두 곡선의 거리가 점차 좁아지는 경향을 보임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줄일 수 없는 오차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자체의 잡음 때문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06FCBF-8081-4379-BD99-81EE7AF5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381" y="1299493"/>
            <a:ext cx="4658804" cy="296940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46450A-628A-403C-B66E-44B52FB6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05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로지스틱 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로지스틱 회귀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(Logistic Regression)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샘플이 특정 클래스에 속할 확률을 추정하는데 사용되는 기법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양성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음성 등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추정 확률이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50%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넘으면 모델은 샘플이 해당 클래스에 속한다고 판정함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로지스틱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(logistic)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사이의 값을 출력하는 </a:t>
            </a:r>
            <a:r>
              <a:rPr lang="ko-KR" altLang="en-US" sz="2400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시그모이드</a:t>
            </a:r>
            <a:r>
              <a:rPr lang="ko-KR" altLang="en-US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0A0C3C-BC7C-44F3-A50C-82C90C306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42" y="4381095"/>
            <a:ext cx="6309239" cy="19425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45F5F-0CD5-43AE-BD3C-A6ECD76F7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629" y="5229547"/>
            <a:ext cx="2667555" cy="745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2B266-B932-4BE6-905D-653F3D095A9E}"/>
              </a:ext>
            </a:extLst>
          </p:cNvPr>
          <p:cNvSpPr txBox="1"/>
          <p:nvPr/>
        </p:nvSpPr>
        <p:spPr>
          <a:xfrm>
            <a:off x="1046286" y="4767946"/>
            <a:ext cx="3801327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로지스틱 회귀모델에서의 확률 추정</a:t>
            </a:r>
            <a:endParaRPr lang="ko-KR" altLang="en-US" dirty="0">
              <a:solidFill>
                <a:srgbClr val="00B0F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76FB2C-4714-4ABC-9EC3-D053E038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8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로지스틱 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 함수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양성샘플에 대해서는 높은 확률을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음성샘플에 대해서는 낮은 확률을 추정하는 모델의 파라미터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0E0A93-D059-4007-819A-4FEF7763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21" y="3079951"/>
            <a:ext cx="3236964" cy="11035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04A4B8-1DD5-4100-BA14-217C9A44E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21" y="4445939"/>
            <a:ext cx="6008001" cy="7969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0C6ED6-7DEE-4E55-A82A-9FD593965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21" y="5578408"/>
            <a:ext cx="4291429" cy="7847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6332E8-ABF9-42F8-B1FE-7E1602D0C53B}"/>
              </a:ext>
            </a:extLst>
          </p:cNvPr>
          <p:cNvSpPr txBox="1"/>
          <p:nvPr/>
        </p:nvSpPr>
        <p:spPr>
          <a:xfrm>
            <a:off x="7720616" y="3447039"/>
            <a:ext cx="3920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하나의 훈련샘플에 대한 비용 함수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0B4FD-9942-4553-B070-8F7AC205CA47}"/>
              </a:ext>
            </a:extLst>
          </p:cNvPr>
          <p:cNvSpPr txBox="1"/>
          <p:nvPr/>
        </p:nvSpPr>
        <p:spPr>
          <a:xfrm>
            <a:off x="7720616" y="4660029"/>
            <a:ext cx="3920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훈련세트에 대한 비용 함수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9458BE-466D-48F7-B0C1-2320E4397371}"/>
              </a:ext>
            </a:extLst>
          </p:cNvPr>
          <p:cNvSpPr txBox="1"/>
          <p:nvPr/>
        </p:nvSpPr>
        <p:spPr>
          <a:xfrm>
            <a:off x="7720616" y="5786101"/>
            <a:ext cx="3920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 함수의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편미분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7019BE-EC02-40BB-9882-EFEF72CD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5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이진 분류기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이진 분류기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(binary classifier)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B74F25-820F-446E-9141-EC853F94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로지스틱 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Iris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Dataset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붓꽃 데이터셋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품종으로 이루어짐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꽃잎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꽃받침의 너비와 길이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꽃잎의 너비를 기반으로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Iris-Versicolor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종을 감지하는 모델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8BE56E-6456-4AB6-9203-C6659DF0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84" y="763380"/>
            <a:ext cx="5276267" cy="29422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430267-0A31-4D38-9C98-737D7FB69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3" y="4498286"/>
            <a:ext cx="9671445" cy="18648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F13248-2517-4A39-9260-15E24AFD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37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로지스틱 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로지스틱 회귀 모델 수립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574201-E6A2-4EC6-B00E-96269282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1789054"/>
            <a:ext cx="6215773" cy="1224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C639D-2DCA-47B6-A641-77C0AC2AF8B1}"/>
              </a:ext>
            </a:extLst>
          </p:cNvPr>
          <p:cNvSpPr txBox="1"/>
          <p:nvPr/>
        </p:nvSpPr>
        <p:spPr>
          <a:xfrm>
            <a:off x="656212" y="308678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꽃잎의 너비가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0~3cm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꽃에 대해 모델의 추정 확률 계산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A5CD19-E1CE-47A2-A631-CFE4AC73A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38" y="3676761"/>
            <a:ext cx="7035681" cy="8952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B78FFC-0039-447E-AC91-EEED23680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38" y="4560087"/>
            <a:ext cx="7349618" cy="3057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CD0AAE-C563-4AB7-97DA-2AFCAF078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548" y="4984514"/>
            <a:ext cx="5115941" cy="18221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E4FCA2-540E-46B2-9E81-44BEF11EE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143" y="5035884"/>
            <a:ext cx="4569309" cy="6241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0D3A44-F3BD-4F42-A68A-8CD34356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49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소프트맥스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소프트맥스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Softmax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Regression)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로지스틱 회귀 모델의 일반화된 개념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클래스 지원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주어지면 각 클래스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대한 점수를 계산하고 그 점수에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소프트맥스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함수를 적용하여 각 클래스의 확률을 추정한다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053B4-113B-4017-B4BE-7E04301B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963" y="3989340"/>
            <a:ext cx="1930311" cy="6626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C60919-E194-4240-91EF-7914800E5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160" y="4600615"/>
            <a:ext cx="3871296" cy="1024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CAB154-00E3-40BE-B2E3-FF55538EC157}"/>
              </a:ext>
            </a:extLst>
          </p:cNvPr>
          <p:cNvSpPr txBox="1"/>
          <p:nvPr/>
        </p:nvSpPr>
        <p:spPr>
          <a:xfrm>
            <a:off x="8172167" y="4135995"/>
            <a:ext cx="3871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클래스 </a:t>
            </a:r>
            <a: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대한 </a:t>
            </a:r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소프트맥스</a:t>
            </a:r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점수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A37E42-5922-4AA9-ABDE-147D7DC92422}"/>
              </a:ext>
            </a:extLst>
          </p:cNvPr>
          <p:cNvSpPr txBox="1"/>
          <p:nvPr/>
        </p:nvSpPr>
        <p:spPr>
          <a:xfrm>
            <a:off x="8172167" y="4928150"/>
            <a:ext cx="3871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소프트맥스</a:t>
            </a:r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함수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C454A7-757B-49DC-AF05-B1AA4FAEF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530" y="5700929"/>
            <a:ext cx="6649359" cy="628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726890-624C-402C-BDBB-13B1CCC5C3E0}"/>
              </a:ext>
            </a:extLst>
          </p:cNvPr>
          <p:cNvSpPr txBox="1"/>
          <p:nvPr/>
        </p:nvSpPr>
        <p:spPr>
          <a:xfrm>
            <a:off x="8172167" y="5830359"/>
            <a:ext cx="3871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소프트맥스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회귀 분류기의 예측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D4540D-9D5E-4C5D-9FA1-89ACD6AC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596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소프트맥스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회귀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CC7FE1-3692-440E-8453-307AE254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890447"/>
            <a:ext cx="8371618" cy="13536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D0714D-33EF-45ED-8D88-99F7C977D2DE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LogisticRegression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객체에서 </a:t>
            </a:r>
            <a:r>
              <a:rPr lang="en-US" altLang="ko-KR" sz="2400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multi_class</a:t>
            </a:r>
            <a:r>
              <a:rPr lang="en-US" altLang="ko-KR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= “multinomial”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C623BB-5E92-4D1C-B21D-911EC5F7B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3453992"/>
            <a:ext cx="6121755" cy="10152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1DFB17-C0BC-44D8-A085-E405BD421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610" y="4489511"/>
            <a:ext cx="5934882" cy="22758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67F7F-2A3D-44AF-B38D-659617E9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21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이진 분류기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STEP2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분류 모델 선택 후 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Scikit-Learn  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SGDClassifier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* SGD: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(Stochastic Gradient Descent)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- 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무작위성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(randomness)”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기본 원리로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확률적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random_state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고정시키고 실행을 반복해보아라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random_state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변화시켜 보아라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CE187B-AC57-4A29-95AC-48251F768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85"/>
          <a:stretch/>
        </p:blipFill>
        <p:spPr>
          <a:xfrm>
            <a:off x="971175" y="2866299"/>
            <a:ext cx="7152806" cy="138279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AF9BFB-0BC5-46B3-885C-F65445CF9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72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성능 측정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7CF2D-7E1F-49B7-964D-7A5C8436875F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 검증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 Scikit-learn, </a:t>
            </a:r>
            <a:r>
              <a:rPr lang="en-US" altLang="ko-KR" sz="2400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cross_val_score</a:t>
            </a:r>
            <a:r>
              <a:rPr lang="en-US" altLang="ko-KR" sz="24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SGDClassier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겹 교차검증을 통해 평가할 것임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.(k=3)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885385-86AA-4FF6-A06E-2DA0293E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0" y="2924651"/>
            <a:ext cx="8787393" cy="948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A96B5-1796-4F4D-82FE-E2AC6089A5DF}"/>
              </a:ext>
            </a:extLst>
          </p:cNvPr>
          <p:cNvSpPr txBox="1"/>
          <p:nvPr/>
        </p:nvSpPr>
        <p:spPr>
          <a:xfrm>
            <a:off x="670603" y="3873357"/>
            <a:ext cx="10646896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이상의 정확도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5D47E1-0ED2-45F3-82C3-3C1E82FA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29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성능 측정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7CF2D-7E1F-49B7-964D-7A5C8436875F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 검증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데이터를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“5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클래스로 분류하는 분류기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F4CE66-CCFC-4F87-B03D-1D7AA594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312300"/>
            <a:ext cx="8679588" cy="18692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DAF60F-F6C3-4A35-89B2-C275ED38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016" y="3643992"/>
            <a:ext cx="5801474" cy="5375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27D862-23F6-4083-956B-82E619066478}"/>
              </a:ext>
            </a:extLst>
          </p:cNvPr>
          <p:cNvSpPr txBox="1"/>
          <p:nvPr/>
        </p:nvSpPr>
        <p:spPr>
          <a:xfrm>
            <a:off x="659536" y="4181581"/>
            <a:ext cx="11350953" cy="1887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90%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이상의 정확도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(?)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전체 이미지 중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“5”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10% 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이미지를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“5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으로 판정하면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90%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정확성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정확도를 성능 측정 지표로 하기에는 부적절한 상황 존재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불균형한 분포의 데이터셋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클래스가 다른 것보다 월등히 많거나 적은 경우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6A71EE-6A05-4E43-93B9-329712EB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58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성능 측정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7CF2D-7E1F-49B7-964D-7A5C8436875F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오차 행렬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(confusion matrix)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클래스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샘플이 클래스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잘못 분류된 횟수를 세는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숫자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이미지를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잘못 분류한 횟수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[5, 3]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A6048-B1F7-4FAA-88B1-E75A5A99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3152353"/>
            <a:ext cx="8252470" cy="1358001"/>
          </a:xfrm>
          <a:prstGeom prst="rect">
            <a:avLst/>
          </a:prstGeom>
        </p:spPr>
      </p:pic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ED926121-9013-4AE0-9A38-A9776F5A2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979476"/>
              </p:ext>
            </p:extLst>
          </p:nvPr>
        </p:nvGraphicFramePr>
        <p:xfrm>
          <a:off x="7883647" y="3246634"/>
          <a:ext cx="3433852" cy="275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3">
                  <a:extLst>
                    <a:ext uri="{9D8B030D-6E8A-4147-A177-3AD203B41FA5}">
                      <a16:colId xmlns:a16="http://schemas.microsoft.com/office/drawing/2014/main" val="441626165"/>
                    </a:ext>
                  </a:extLst>
                </a:gridCol>
                <a:gridCol w="858463">
                  <a:extLst>
                    <a:ext uri="{9D8B030D-6E8A-4147-A177-3AD203B41FA5}">
                      <a16:colId xmlns:a16="http://schemas.microsoft.com/office/drawing/2014/main" val="3896945541"/>
                    </a:ext>
                  </a:extLst>
                </a:gridCol>
                <a:gridCol w="858463">
                  <a:extLst>
                    <a:ext uri="{9D8B030D-6E8A-4147-A177-3AD203B41FA5}">
                      <a16:colId xmlns:a16="http://schemas.microsoft.com/office/drawing/2014/main" val="608802838"/>
                    </a:ext>
                  </a:extLst>
                </a:gridCol>
                <a:gridCol w="858463">
                  <a:extLst>
                    <a:ext uri="{9D8B030D-6E8A-4147-A177-3AD203B41FA5}">
                      <a16:colId xmlns:a16="http://schemas.microsoft.com/office/drawing/2014/main" val="2269208829"/>
                    </a:ext>
                  </a:extLst>
                </a:gridCol>
              </a:tblGrid>
              <a:tr h="68972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21421"/>
                  </a:ext>
                </a:extLst>
              </a:tr>
              <a:tr h="6897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FACT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 </a:t>
                      </a:r>
                      <a:r>
                        <a:rPr lang="ko-KR" altLang="en-US" dirty="0"/>
                        <a:t>아님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945758"/>
                  </a:ext>
                </a:extLst>
              </a:tr>
              <a:tr h="6897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53057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1522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650063"/>
                  </a:ext>
                </a:extLst>
              </a:tr>
              <a:tr h="6897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 </a:t>
                      </a:r>
                      <a:r>
                        <a:rPr lang="ko-KR" altLang="en-US" dirty="0"/>
                        <a:t>아님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4096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175668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4462-3F54-46C2-B912-3520D67D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58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성능 측정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7CF2D-7E1F-49B7-964D-7A5C8436875F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오차 행렬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(confusion matrix)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ED926121-9013-4AE0-9A38-A9776F5A2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50619"/>
              </p:ext>
            </p:extLst>
          </p:nvPr>
        </p:nvGraphicFramePr>
        <p:xfrm>
          <a:off x="670603" y="2157577"/>
          <a:ext cx="3433852" cy="275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3">
                  <a:extLst>
                    <a:ext uri="{9D8B030D-6E8A-4147-A177-3AD203B41FA5}">
                      <a16:colId xmlns:a16="http://schemas.microsoft.com/office/drawing/2014/main" val="441626165"/>
                    </a:ext>
                  </a:extLst>
                </a:gridCol>
                <a:gridCol w="858463">
                  <a:extLst>
                    <a:ext uri="{9D8B030D-6E8A-4147-A177-3AD203B41FA5}">
                      <a16:colId xmlns:a16="http://schemas.microsoft.com/office/drawing/2014/main" val="3896945541"/>
                    </a:ext>
                  </a:extLst>
                </a:gridCol>
                <a:gridCol w="858463">
                  <a:extLst>
                    <a:ext uri="{9D8B030D-6E8A-4147-A177-3AD203B41FA5}">
                      <a16:colId xmlns:a16="http://schemas.microsoft.com/office/drawing/2014/main" val="608802838"/>
                    </a:ext>
                  </a:extLst>
                </a:gridCol>
                <a:gridCol w="858463">
                  <a:extLst>
                    <a:ext uri="{9D8B030D-6E8A-4147-A177-3AD203B41FA5}">
                      <a16:colId xmlns:a16="http://schemas.microsoft.com/office/drawing/2014/main" val="2269208829"/>
                    </a:ext>
                  </a:extLst>
                </a:gridCol>
              </a:tblGrid>
              <a:tr h="68972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21421"/>
                  </a:ext>
                </a:extLst>
              </a:tr>
              <a:tr h="6897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FACT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 </a:t>
                      </a:r>
                      <a:r>
                        <a:rPr lang="ko-KR" altLang="en-US" dirty="0"/>
                        <a:t>아님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945758"/>
                  </a:ext>
                </a:extLst>
              </a:tr>
              <a:tr h="6897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53057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1522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650063"/>
                  </a:ext>
                </a:extLst>
              </a:tr>
              <a:tr h="6897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 </a:t>
                      </a:r>
                      <a:r>
                        <a:rPr lang="ko-KR" altLang="en-US" dirty="0"/>
                        <a:t>아님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4096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1756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F4E54A-3073-4191-8C42-19CC592B9554}"/>
                  </a:ext>
                </a:extLst>
              </p:cNvPr>
              <p:cNvSpPr txBox="1"/>
              <p:nvPr/>
            </p:nvSpPr>
            <p:spPr>
              <a:xfrm>
                <a:off x="4194641" y="1795940"/>
                <a:ext cx="7858463" cy="4923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행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실제 클래스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/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열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예측한 클래스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“5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아님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”: </a:t>
                </a:r>
                <a:r>
                  <a:rPr lang="en-US" altLang="ko-KR" sz="24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negative class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“5”: </a:t>
                </a:r>
                <a:r>
                  <a:rPr lang="en-US" altLang="ko-KR" sz="2400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positive class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“53057”: true </a:t>
                </a:r>
                <a:r>
                  <a:rPr lang="en-US" altLang="ko-KR" sz="24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negative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“1522”: false </a:t>
                </a:r>
                <a:r>
                  <a:rPr lang="en-US" altLang="ko-KR" sz="2400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positive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“1325”: false </a:t>
                </a:r>
                <a:r>
                  <a:rPr lang="en-US" altLang="ko-KR" sz="24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negative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“4096”: true </a:t>
                </a:r>
                <a:r>
                  <a:rPr lang="en-US" altLang="ko-KR" sz="2400" dirty="0">
                    <a:solidFill>
                      <a:srgbClr val="00B0F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positive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정밀도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(precision)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𝑇𝑃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𝑇𝑃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(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양성 예측의 정확도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재현율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(recall)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𝑇𝑃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𝑇𝑃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(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정확하게 감지한 양성 샘플 비율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F4E54A-3073-4191-8C42-19CC592B9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41" y="1795940"/>
                <a:ext cx="7858463" cy="4923912"/>
              </a:xfrm>
              <a:prstGeom prst="rect">
                <a:avLst/>
              </a:prstGeom>
              <a:blipFill>
                <a:blip r:embed="rId3"/>
                <a:stretch>
                  <a:fillRect l="-1552" r="-2560" b="-9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D6681-7C74-42CE-AC2D-5E2508695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07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schemas.microsoft.com/office/2006/documentManagement/types"/>
    <ds:schemaRef ds:uri="aa8a4e01-c35c-4b83-a5f2-ad7948fd9ffa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3341</TotalTime>
  <Words>1804</Words>
  <Application>Microsoft Office PowerPoint</Application>
  <PresentationFormat>와이드스크린</PresentationFormat>
  <Paragraphs>380</Paragraphs>
  <Slides>44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KoPubWorldDotum</vt:lpstr>
      <vt:lpstr>Cambria Math</vt:lpstr>
      <vt:lpstr>KoPubWorldDotum_Pro Light</vt:lpstr>
      <vt:lpstr>에스코어 드림 4 Regular</vt:lpstr>
      <vt:lpstr>Wingdings</vt:lpstr>
      <vt:lpstr>KoPubWorldDotum_Pro Bold</vt:lpstr>
      <vt:lpstr>Forte</vt:lpstr>
      <vt:lpstr>KoPubWorld돋움체 Bold</vt:lpstr>
      <vt:lpstr>맑은 고딕</vt:lpstr>
      <vt:lpstr>KoPubWorld돋움체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103</cp:revision>
  <dcterms:created xsi:type="dcterms:W3CDTF">2019-09-24T13:38:54Z</dcterms:created>
  <dcterms:modified xsi:type="dcterms:W3CDTF">2021-07-25T05:21:32Z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